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8"/>
  </p:notesMasterIdLst>
  <p:handoutMasterIdLst>
    <p:handoutMasterId r:id="rId9"/>
  </p:handoutMasterIdLst>
  <p:sldIdLst>
    <p:sldId id="757" r:id="rId3"/>
    <p:sldId id="840" r:id="rId4"/>
    <p:sldId id="835" r:id="rId5"/>
    <p:sldId id="836" r:id="rId6"/>
    <p:sldId id="760" r:id="rId7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7E38"/>
    <a:srgbClr val="4483D0"/>
    <a:srgbClr val="1742A1"/>
    <a:srgbClr val="9A0000"/>
    <a:srgbClr val="FFFF00"/>
    <a:srgbClr val="050505"/>
    <a:srgbClr val="59C76B"/>
    <a:srgbClr val="983222"/>
    <a:srgbClr val="4C1911"/>
    <a:srgbClr val="766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5468" autoAdjust="0"/>
  </p:normalViewPr>
  <p:slideViewPr>
    <p:cSldViewPr snapToGrid="0" snapToObjects="1">
      <p:cViewPr varScale="1">
        <p:scale>
          <a:sx n="86" d="100"/>
          <a:sy n="86" d="100"/>
        </p:scale>
        <p:origin x="115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8/10/2021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3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8/10/2021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5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Drag picture to placeholder or click icon to add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 dirty="0">
                <a:latin typeface="+mj-lt"/>
                <a:ea typeface="+mj-ea"/>
                <a:cs typeface="+mj-cs"/>
              </a:rPr>
              <a:t>BAN 7001</a:t>
            </a:r>
          </a:p>
        </p:txBody>
      </p:sp>
      <p:pic>
        <p:nvPicPr>
          <p:cNvPr id="7" name="Picture Placeholder 8" descr="20120326medallion033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802438" y="2377440"/>
            <a:ext cx="2057400" cy="2039112"/>
          </a:xfrm>
          <a:prstGeom prst="rect">
            <a:avLst/>
          </a:prstGeom>
        </p:spPr>
      </p:pic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2910254" y="4860974"/>
            <a:ext cx="6095201" cy="612265"/>
          </a:xfrm>
        </p:spPr>
        <p:txBody>
          <a:bodyPr>
            <a:noAutofit/>
          </a:bodyPr>
          <a:lstStyle/>
          <a:p>
            <a:pPr algn="r"/>
            <a:r>
              <a:rPr lang="en-US" dirty="0"/>
              <a:t>More Multiple Regression</a:t>
            </a:r>
          </a:p>
        </p:txBody>
      </p:sp>
    </p:spTree>
    <p:extLst>
      <p:ext uri="{BB962C8B-B14F-4D97-AF65-F5344CB8AC3E}">
        <p14:creationId xmlns:p14="http://schemas.microsoft.com/office/powerpoint/2010/main" val="321940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97BED-5F0B-4BE9-92C4-92E841D5B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Multicollinearity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EE22A-5BA9-415C-BF56-0F64A03EC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800" b="1" dirty="0"/>
              <a:t>Multicollinearity </a:t>
            </a:r>
            <a:r>
              <a:rPr lang="en-US" sz="1800" dirty="0"/>
              <a:t>occurs when the predictor variables are correlated with each other.</a:t>
            </a:r>
          </a:p>
          <a:p>
            <a:pPr lvl="1"/>
            <a:r>
              <a:rPr lang="en-US" dirty="0"/>
              <a:t>There will always be some small degree of correlation among the predictors.  We only become concerned when the degree of multicollinearity becomes too large.</a:t>
            </a:r>
          </a:p>
          <a:p>
            <a:r>
              <a:rPr lang="en-US" sz="1800" b="1" dirty="0"/>
              <a:t>Signs of multicollinearity</a:t>
            </a:r>
          </a:p>
          <a:p>
            <a:pPr lvl="1"/>
            <a:r>
              <a:rPr lang="en-US" dirty="0"/>
              <a:t>Correlation matrix of predictors shows large (significant) correlations</a:t>
            </a:r>
          </a:p>
          <a:p>
            <a:pPr lvl="1"/>
            <a:r>
              <a:rPr lang="en-US" dirty="0"/>
              <a:t>Variances of the parameter estimates are inflated (as evidenced by large values of the </a:t>
            </a:r>
            <a:r>
              <a:rPr lang="en-US" b="1" dirty="0"/>
              <a:t>Variance Inflation Factor (VIF))</a:t>
            </a:r>
          </a:p>
          <a:p>
            <a:pPr lvl="1"/>
            <a:r>
              <a:rPr lang="en-US" b="1" dirty="0"/>
              <a:t>Instability of coefficients </a:t>
            </a:r>
            <a:r>
              <a:rPr lang="en-US" dirty="0"/>
              <a:t>(for example, the sign of a coefficient is negative when the correlation with the response variable was positive)</a:t>
            </a:r>
          </a:p>
          <a:p>
            <a:r>
              <a:rPr lang="en-US" sz="1800" dirty="0"/>
              <a:t>To remediate the problem,</a:t>
            </a:r>
            <a:r>
              <a:rPr lang="en-US" sz="1800" b="1" dirty="0"/>
              <a:t> remove predictors </a:t>
            </a:r>
            <a:r>
              <a:rPr lang="en-US" sz="1800" dirty="0"/>
              <a:t>that appear to be highly correlated with other predictors.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D89E38-DEFF-4039-A372-966B3E889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587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10BBF-12B7-4B46-9364-D7CCD7DC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categorical variables?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40E2E-3E95-40F8-A55B-B71EFC5E5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Categorical variables can be used as predictors in a regression model, but they must first be converted to numeric variables.</a:t>
            </a:r>
          </a:p>
          <a:p>
            <a:r>
              <a:rPr lang="en-US" dirty="0"/>
              <a:t>Dummy (or indicator) variables are used to represent categorical variables.</a:t>
            </a:r>
          </a:p>
          <a:p>
            <a:r>
              <a:rPr lang="en-US" dirty="0"/>
              <a:t>If a categorical predictor has c levels, then you will need c-1 indicator variables to represent it.  For example, if you are looking at house prices, garage size might be a factor.  You could have:</a:t>
            </a:r>
          </a:p>
          <a:p>
            <a:pPr>
              <a:buNone/>
            </a:pPr>
            <a:r>
              <a:rPr lang="en-US" dirty="0"/>
              <a:t>		No Garage, 1-car garage, 2-car garage, 3-car garage</a:t>
            </a:r>
          </a:p>
          <a:p>
            <a:pPr>
              <a:buNone/>
            </a:pPr>
            <a:r>
              <a:rPr lang="en-US" dirty="0"/>
              <a:t>	You would need 3 dummy variables to represent garage size.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20B25-5666-4824-8DFA-619F94692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002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34B84-380B-4A8A-856D-4F3158C93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Garage Size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53E42F5-5C72-45BC-8497-19D2288E401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98475" y="1981200"/>
          <a:ext cx="75565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300">
                  <a:extLst>
                    <a:ext uri="{9D8B030D-6E8A-4147-A177-3AD203B41FA5}">
                      <a16:colId xmlns:a16="http://schemas.microsoft.com/office/drawing/2014/main" val="754969895"/>
                    </a:ext>
                  </a:extLst>
                </a:gridCol>
                <a:gridCol w="1511300">
                  <a:extLst>
                    <a:ext uri="{9D8B030D-6E8A-4147-A177-3AD203B41FA5}">
                      <a16:colId xmlns:a16="http://schemas.microsoft.com/office/drawing/2014/main" val="2759854170"/>
                    </a:ext>
                  </a:extLst>
                </a:gridCol>
                <a:gridCol w="1511300">
                  <a:extLst>
                    <a:ext uri="{9D8B030D-6E8A-4147-A177-3AD203B41FA5}">
                      <a16:colId xmlns:a16="http://schemas.microsoft.com/office/drawing/2014/main" val="120679072"/>
                    </a:ext>
                  </a:extLst>
                </a:gridCol>
                <a:gridCol w="1511300">
                  <a:extLst>
                    <a:ext uri="{9D8B030D-6E8A-4147-A177-3AD203B41FA5}">
                      <a16:colId xmlns:a16="http://schemas.microsoft.com/office/drawing/2014/main" val="377258902"/>
                    </a:ext>
                  </a:extLst>
                </a:gridCol>
                <a:gridCol w="1511300">
                  <a:extLst>
                    <a:ext uri="{9D8B030D-6E8A-4147-A177-3AD203B41FA5}">
                      <a16:colId xmlns:a16="http://schemas.microsoft.com/office/drawing/2014/main" val="30155062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231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5122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1-car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0614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2-car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011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3-car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43161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6F6CD-97C0-46AC-AE5E-47D494AB2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201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8F65B-88E0-47B1-B676-ECBCD83C0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Assumption Violations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1435A-A4C1-4CDB-BBAC-B03CB69DC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check for normality</a:t>
            </a:r>
          </a:p>
          <a:p>
            <a:pPr lvl="1"/>
            <a:r>
              <a:rPr lang="en-US" dirty="0"/>
              <a:t>Histogram of residuals</a:t>
            </a:r>
          </a:p>
          <a:p>
            <a:pPr lvl="1"/>
            <a:r>
              <a:rPr lang="en-US" dirty="0"/>
              <a:t>Normal quantile (Q-Q) plot</a:t>
            </a:r>
          </a:p>
          <a:p>
            <a:pPr lvl="1"/>
            <a:r>
              <a:rPr lang="en-US" b="1" dirty="0"/>
              <a:t>Use transformation such as log or square root to address non-normality</a:t>
            </a:r>
          </a:p>
          <a:p>
            <a:r>
              <a:rPr lang="en-US" dirty="0"/>
              <a:t>To check for non-constant variance (heteroskedasticity)</a:t>
            </a:r>
          </a:p>
          <a:p>
            <a:pPr lvl="1"/>
            <a:r>
              <a:rPr lang="en-US" dirty="0"/>
              <a:t>Scatterplot of residuals vs predicted values or residuals vs individual x-variables</a:t>
            </a:r>
          </a:p>
          <a:p>
            <a:pPr lvl="1"/>
            <a:r>
              <a:rPr lang="en-US" b="1" dirty="0"/>
              <a:t>Use transformation such as log or square root to address heteroskedasticity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48ED38-E6F4-47B6-8FFB-1BCF7DA11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942330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28936</TotalTime>
  <Words>297</Words>
  <Application>Microsoft Office PowerPoint</Application>
  <PresentationFormat>On-screen Show (4:3)</PresentationFormat>
  <Paragraphs>58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Franklin Gothic Book</vt:lpstr>
      <vt:lpstr>Rockwell</vt:lpstr>
      <vt:lpstr>Wingdings</vt:lpstr>
      <vt:lpstr>Advantage WFU Gray</vt:lpstr>
      <vt:lpstr>Custom Design</vt:lpstr>
      <vt:lpstr>More Multiple Regression</vt:lpstr>
      <vt:lpstr>Multicollinearity</vt:lpstr>
      <vt:lpstr>What about categorical variables?</vt:lpstr>
      <vt:lpstr>Garage Size Example</vt:lpstr>
      <vt:lpstr>Dealing with Assumption Violations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Looking Towards the Future of Business Education  at Wake Forest University</dc:title>
  <dc:creator>SGreen</dc:creator>
  <cp:lastModifiedBy>Balan, Tonya E.</cp:lastModifiedBy>
  <cp:revision>1064</cp:revision>
  <cp:lastPrinted>2016-10-04T20:26:21Z</cp:lastPrinted>
  <dcterms:created xsi:type="dcterms:W3CDTF">2014-09-07T15:36:25Z</dcterms:created>
  <dcterms:modified xsi:type="dcterms:W3CDTF">2021-08-11T00:34:29Z</dcterms:modified>
</cp:coreProperties>
</file>